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8" r:id="rId3"/>
    <p:sldId id="289" r:id="rId4"/>
    <p:sldId id="259" r:id="rId5"/>
    <p:sldId id="260" r:id="rId6"/>
    <p:sldId id="267" r:id="rId7"/>
    <p:sldId id="261" r:id="rId8"/>
    <p:sldId id="263" r:id="rId9"/>
    <p:sldId id="264" r:id="rId10"/>
    <p:sldId id="265" r:id="rId11"/>
    <p:sldId id="266" r:id="rId12"/>
    <p:sldId id="268" r:id="rId13"/>
    <p:sldId id="269" r:id="rId14"/>
    <p:sldId id="285" r:id="rId15"/>
    <p:sldId id="278" r:id="rId16"/>
    <p:sldId id="273" r:id="rId17"/>
    <p:sldId id="274" r:id="rId18"/>
    <p:sldId id="281" r:id="rId19"/>
    <p:sldId id="275" r:id="rId20"/>
    <p:sldId id="279" r:id="rId21"/>
    <p:sldId id="280" r:id="rId22"/>
    <p:sldId id="282" r:id="rId23"/>
    <p:sldId id="283" r:id="rId24"/>
    <p:sldId id="284" r:id="rId25"/>
    <p:sldId id="287" r:id="rId26"/>
    <p:sldId id="286" r:id="rId27"/>
    <p:sldId id="288" r:id="rId28"/>
    <p:sldId id="290" r:id="rId29"/>
  </p:sldIdLst>
  <p:sldSz cx="7315200" cy="5486400" type="B5JIS"/>
  <p:notesSz cx="6858000" cy="9144000"/>
  <p:defaultTextStyle>
    <a:defPPr>
      <a:defRPr lang="en-US"/>
    </a:defPPr>
    <a:lvl1pPr marL="0" algn="l" defTabSz="614477" rtl="0" eaLnBrk="1" latinLnBrk="0" hangingPunct="1">
      <a:defRPr sz="1210" kern="1200">
        <a:solidFill>
          <a:schemeClr val="tx1"/>
        </a:solidFill>
        <a:latin typeface="+mn-lt"/>
        <a:ea typeface="+mn-ea"/>
        <a:cs typeface="+mn-cs"/>
      </a:defRPr>
    </a:lvl1pPr>
    <a:lvl2pPr marL="307238" algn="l" defTabSz="614477" rtl="0" eaLnBrk="1" latinLnBrk="0" hangingPunct="1">
      <a:defRPr sz="1210" kern="1200">
        <a:solidFill>
          <a:schemeClr val="tx1"/>
        </a:solidFill>
        <a:latin typeface="+mn-lt"/>
        <a:ea typeface="+mn-ea"/>
        <a:cs typeface="+mn-cs"/>
      </a:defRPr>
    </a:lvl2pPr>
    <a:lvl3pPr marL="614477" algn="l" defTabSz="614477" rtl="0" eaLnBrk="1" latinLnBrk="0" hangingPunct="1">
      <a:defRPr sz="1210" kern="1200">
        <a:solidFill>
          <a:schemeClr val="tx1"/>
        </a:solidFill>
        <a:latin typeface="+mn-lt"/>
        <a:ea typeface="+mn-ea"/>
        <a:cs typeface="+mn-cs"/>
      </a:defRPr>
    </a:lvl3pPr>
    <a:lvl4pPr marL="921715" algn="l" defTabSz="614477" rtl="0" eaLnBrk="1" latinLnBrk="0" hangingPunct="1">
      <a:defRPr sz="1210" kern="1200">
        <a:solidFill>
          <a:schemeClr val="tx1"/>
        </a:solidFill>
        <a:latin typeface="+mn-lt"/>
        <a:ea typeface="+mn-ea"/>
        <a:cs typeface="+mn-cs"/>
      </a:defRPr>
    </a:lvl4pPr>
    <a:lvl5pPr marL="1228954" algn="l" defTabSz="614477" rtl="0" eaLnBrk="1" latinLnBrk="0" hangingPunct="1">
      <a:defRPr sz="1210" kern="1200">
        <a:solidFill>
          <a:schemeClr val="tx1"/>
        </a:solidFill>
        <a:latin typeface="+mn-lt"/>
        <a:ea typeface="+mn-ea"/>
        <a:cs typeface="+mn-cs"/>
      </a:defRPr>
    </a:lvl5pPr>
    <a:lvl6pPr marL="1536192" algn="l" defTabSz="614477" rtl="0" eaLnBrk="1" latinLnBrk="0" hangingPunct="1">
      <a:defRPr sz="1210" kern="1200">
        <a:solidFill>
          <a:schemeClr val="tx1"/>
        </a:solidFill>
        <a:latin typeface="+mn-lt"/>
        <a:ea typeface="+mn-ea"/>
        <a:cs typeface="+mn-cs"/>
      </a:defRPr>
    </a:lvl6pPr>
    <a:lvl7pPr marL="1843430" algn="l" defTabSz="614477" rtl="0" eaLnBrk="1" latinLnBrk="0" hangingPunct="1">
      <a:defRPr sz="1210" kern="1200">
        <a:solidFill>
          <a:schemeClr val="tx1"/>
        </a:solidFill>
        <a:latin typeface="+mn-lt"/>
        <a:ea typeface="+mn-ea"/>
        <a:cs typeface="+mn-cs"/>
      </a:defRPr>
    </a:lvl7pPr>
    <a:lvl8pPr marL="2150669" algn="l" defTabSz="614477" rtl="0" eaLnBrk="1" latinLnBrk="0" hangingPunct="1">
      <a:defRPr sz="1210" kern="1200">
        <a:solidFill>
          <a:schemeClr val="tx1"/>
        </a:solidFill>
        <a:latin typeface="+mn-lt"/>
        <a:ea typeface="+mn-ea"/>
        <a:cs typeface="+mn-cs"/>
      </a:defRPr>
    </a:lvl8pPr>
    <a:lvl9pPr marL="2457907" algn="l" defTabSz="614477" rtl="0" eaLnBrk="1" latinLnBrk="0" hangingPunct="1">
      <a:defRPr sz="121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682"/>
  </p:normalViewPr>
  <p:slideViewPr>
    <p:cSldViewPr snapToGrid="0" snapToObjects="1">
      <p:cViewPr>
        <p:scale>
          <a:sx n="160" d="100"/>
          <a:sy n="160" d="100"/>
        </p:scale>
        <p:origin x="1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86C91-21DA-304B-9C70-12D992E8AE7E}" type="datetimeFigureOut">
              <a:rPr lang="en-US" smtClean="0"/>
              <a:t>12/23/15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B251-09C8-0844-A287-437224E345F0}" type="slidenum">
              <a:rPr lang="en-US" smtClean="0"/>
              <a:t>‹#›</a:t>
            </a:fld>
            <a:endParaRPr lang="en-US"/>
          </a:p>
        </p:txBody>
      </p:sp>
    </p:spTree>
    <p:extLst>
      <p:ext uri="{BB962C8B-B14F-4D97-AF65-F5344CB8AC3E}">
        <p14:creationId xmlns:p14="http://schemas.microsoft.com/office/powerpoint/2010/main" val="836227163"/>
      </p:ext>
    </p:extLst>
  </p:cSld>
  <p:clrMap bg1="lt1" tx1="dk1" bg2="lt2" tx2="dk2" accent1="accent1" accent2="accent2" accent3="accent3" accent4="accent4" accent5="accent5" accent6="accent6" hlink="hlink" folHlink="folHlink"/>
  <p:notesStyle>
    <a:lvl1pPr marL="0" algn="l" defTabSz="614477" rtl="0" eaLnBrk="1" latinLnBrk="0" hangingPunct="1">
      <a:defRPr sz="806" kern="1200">
        <a:solidFill>
          <a:schemeClr val="tx1"/>
        </a:solidFill>
        <a:latin typeface="+mn-lt"/>
        <a:ea typeface="+mn-ea"/>
        <a:cs typeface="+mn-cs"/>
      </a:defRPr>
    </a:lvl1pPr>
    <a:lvl2pPr marL="307238" algn="l" defTabSz="614477" rtl="0" eaLnBrk="1" latinLnBrk="0" hangingPunct="1">
      <a:defRPr sz="806" kern="1200">
        <a:solidFill>
          <a:schemeClr val="tx1"/>
        </a:solidFill>
        <a:latin typeface="+mn-lt"/>
        <a:ea typeface="+mn-ea"/>
        <a:cs typeface="+mn-cs"/>
      </a:defRPr>
    </a:lvl2pPr>
    <a:lvl3pPr marL="614477" algn="l" defTabSz="614477" rtl="0" eaLnBrk="1" latinLnBrk="0" hangingPunct="1">
      <a:defRPr sz="806" kern="1200">
        <a:solidFill>
          <a:schemeClr val="tx1"/>
        </a:solidFill>
        <a:latin typeface="+mn-lt"/>
        <a:ea typeface="+mn-ea"/>
        <a:cs typeface="+mn-cs"/>
      </a:defRPr>
    </a:lvl3pPr>
    <a:lvl4pPr marL="921715" algn="l" defTabSz="614477" rtl="0" eaLnBrk="1" latinLnBrk="0" hangingPunct="1">
      <a:defRPr sz="806" kern="1200">
        <a:solidFill>
          <a:schemeClr val="tx1"/>
        </a:solidFill>
        <a:latin typeface="+mn-lt"/>
        <a:ea typeface="+mn-ea"/>
        <a:cs typeface="+mn-cs"/>
      </a:defRPr>
    </a:lvl4pPr>
    <a:lvl5pPr marL="1228954" algn="l" defTabSz="614477" rtl="0" eaLnBrk="1" latinLnBrk="0" hangingPunct="1">
      <a:defRPr sz="806" kern="1200">
        <a:solidFill>
          <a:schemeClr val="tx1"/>
        </a:solidFill>
        <a:latin typeface="+mn-lt"/>
        <a:ea typeface="+mn-ea"/>
        <a:cs typeface="+mn-cs"/>
      </a:defRPr>
    </a:lvl5pPr>
    <a:lvl6pPr marL="1536192" algn="l" defTabSz="614477" rtl="0" eaLnBrk="1" latinLnBrk="0" hangingPunct="1">
      <a:defRPr sz="806" kern="1200">
        <a:solidFill>
          <a:schemeClr val="tx1"/>
        </a:solidFill>
        <a:latin typeface="+mn-lt"/>
        <a:ea typeface="+mn-ea"/>
        <a:cs typeface="+mn-cs"/>
      </a:defRPr>
    </a:lvl6pPr>
    <a:lvl7pPr marL="1843430" algn="l" defTabSz="614477" rtl="0" eaLnBrk="1" latinLnBrk="0" hangingPunct="1">
      <a:defRPr sz="806" kern="1200">
        <a:solidFill>
          <a:schemeClr val="tx1"/>
        </a:solidFill>
        <a:latin typeface="+mn-lt"/>
        <a:ea typeface="+mn-ea"/>
        <a:cs typeface="+mn-cs"/>
      </a:defRPr>
    </a:lvl7pPr>
    <a:lvl8pPr marL="2150669" algn="l" defTabSz="614477" rtl="0" eaLnBrk="1" latinLnBrk="0" hangingPunct="1">
      <a:defRPr sz="806" kern="1200">
        <a:solidFill>
          <a:schemeClr val="tx1"/>
        </a:solidFill>
        <a:latin typeface="+mn-lt"/>
        <a:ea typeface="+mn-ea"/>
        <a:cs typeface="+mn-cs"/>
      </a:defRPr>
    </a:lvl8pPr>
    <a:lvl9pPr marL="2457907" algn="l" defTabSz="614477" rtl="0" eaLnBrk="1" latinLnBrk="0" hangingPunct="1">
      <a:defRPr sz="80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BOEM and NOAA Fisheries for supporting the data collection and analysis</a:t>
            </a:r>
          </a:p>
        </p:txBody>
      </p:sp>
      <p:sp>
        <p:nvSpPr>
          <p:cNvPr id="4" name="Slide Number Placeholder 3"/>
          <p:cNvSpPr>
            <a:spLocks noGrp="1"/>
          </p:cNvSpPr>
          <p:nvPr>
            <p:ph type="sldNum" sz="quarter" idx="10"/>
          </p:nvPr>
        </p:nvSpPr>
        <p:spPr/>
        <p:txBody>
          <a:bodyPr/>
          <a:lstStyle/>
          <a:p>
            <a:fld id="{B541B251-09C8-0844-A287-437224E345F0}" type="slidenum">
              <a:rPr lang="en-US" smtClean="0"/>
              <a:t>1</a:t>
            </a:fld>
            <a:endParaRPr lang="en-US"/>
          </a:p>
        </p:txBody>
      </p:sp>
    </p:spTree>
    <p:extLst>
      <p:ext uri="{BB962C8B-B14F-4D97-AF65-F5344CB8AC3E}">
        <p14:creationId xmlns:p14="http://schemas.microsoft.com/office/powerpoint/2010/main" val="133694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 state at</a:t>
            </a:r>
            <a:r>
              <a:rPr lang="en-US" baseline="0" dirty="0" smtClean="0"/>
              <a:t> each time step</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17</a:t>
            </a:fld>
            <a:endParaRPr lang="en-US"/>
          </a:p>
        </p:txBody>
      </p:sp>
    </p:spTree>
    <p:extLst>
      <p:ext uri="{BB962C8B-B14F-4D97-AF65-F5344CB8AC3E}">
        <p14:creationId xmlns:p14="http://schemas.microsoft.com/office/powerpoint/2010/main" val="53797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use transparency to represent the percentage of tags that were in the majority state</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18</a:t>
            </a:fld>
            <a:endParaRPr lang="en-US"/>
          </a:p>
        </p:txBody>
      </p:sp>
    </p:spTree>
    <p:extLst>
      <p:ext uri="{BB962C8B-B14F-4D97-AF65-F5344CB8AC3E}">
        <p14:creationId xmlns:p14="http://schemas.microsoft.com/office/powerpoint/2010/main" val="435617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3 states</a:t>
            </a:r>
            <a:endParaRPr lang="en-US" baseline="0" dirty="0" smtClean="0"/>
          </a:p>
          <a:p>
            <a:r>
              <a:rPr lang="en-US" baseline="0" dirty="0" smtClean="0"/>
              <a:t>There is some indication of a seasonal pattern, but much more variability</a:t>
            </a:r>
          </a:p>
          <a:p>
            <a:r>
              <a:rPr lang="en-US" baseline="0" dirty="0" smtClean="0"/>
              <a:t>The model is fairly unstable and will find a different solution each time</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23</a:t>
            </a:fld>
            <a:endParaRPr lang="en-US"/>
          </a:p>
        </p:txBody>
      </p:sp>
    </p:spTree>
    <p:extLst>
      <p:ext uri="{BB962C8B-B14F-4D97-AF65-F5344CB8AC3E}">
        <p14:creationId xmlns:p14="http://schemas.microsoft.com/office/powerpoint/2010/main" val="3929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unstable, but for a different reason.</a:t>
            </a:r>
          </a:p>
          <a:p>
            <a:r>
              <a:rPr lang="en-US" baseline="0" dirty="0" smtClean="0"/>
              <a:t>There isn’t much of a seasonal signal; instead periods of time at sea with interspersed haul-out</a:t>
            </a:r>
          </a:p>
          <a:p>
            <a:r>
              <a:rPr lang="en-US" baseline="0" dirty="0" smtClean="0"/>
              <a:t>Could be young animals are still learning and naïve to seasonal patterns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24</a:t>
            </a:fld>
            <a:endParaRPr lang="en-US"/>
          </a:p>
        </p:txBody>
      </p:sp>
    </p:spTree>
    <p:extLst>
      <p:ext uri="{BB962C8B-B14F-4D97-AF65-F5344CB8AC3E}">
        <p14:creationId xmlns:p14="http://schemas.microsoft.com/office/powerpoint/2010/main" val="141367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28</a:t>
            </a:fld>
            <a:endParaRPr lang="en-US"/>
          </a:p>
        </p:txBody>
      </p:sp>
    </p:spTree>
    <p:extLst>
      <p:ext uri="{BB962C8B-B14F-4D97-AF65-F5344CB8AC3E}">
        <p14:creationId xmlns:p14="http://schemas.microsoft.com/office/powerpoint/2010/main" val="186916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a:t>
            </a:fld>
            <a:endParaRPr lang="en-US"/>
          </a:p>
        </p:txBody>
      </p:sp>
    </p:spTree>
    <p:extLst>
      <p:ext uri="{BB962C8B-B14F-4D97-AF65-F5344CB8AC3E}">
        <p14:creationId xmlns:p14="http://schemas.microsoft.com/office/powerpoint/2010/main" val="56683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3</a:t>
            </a:fld>
            <a:endParaRPr lang="en-US"/>
          </a:p>
        </p:txBody>
      </p:sp>
    </p:spTree>
    <p:extLst>
      <p:ext uri="{BB962C8B-B14F-4D97-AF65-F5344CB8AC3E}">
        <p14:creationId xmlns:p14="http://schemas.microsoft.com/office/powerpoint/2010/main" val="175656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Elephant seal calendar</a:t>
            </a:r>
          </a:p>
          <a:p>
            <a:r>
              <a:rPr lang="en-US" dirty="0" smtClean="0"/>
              <a:t>Accessibility = better understanding</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4</a:t>
            </a:fld>
            <a:endParaRPr lang="en-US"/>
          </a:p>
        </p:txBody>
      </p:sp>
    </p:spTree>
    <p:extLst>
      <p:ext uri="{BB962C8B-B14F-4D97-AF65-F5344CB8AC3E}">
        <p14:creationId xmlns:p14="http://schemas.microsoft.com/office/powerpoint/2010/main" val="84510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especially true in the polar</a:t>
            </a:r>
            <a:r>
              <a:rPr lang="en-US" baseline="0" dirty="0" smtClean="0"/>
              <a:t> regions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5</a:t>
            </a:fld>
            <a:endParaRPr lang="en-US"/>
          </a:p>
        </p:txBody>
      </p:sp>
    </p:spTree>
    <p:extLst>
      <p:ext uri="{BB962C8B-B14F-4D97-AF65-F5344CB8AC3E}">
        <p14:creationId xmlns:p14="http://schemas.microsoft.com/office/powerpoint/2010/main" val="1568969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ice seals, pupping, breeding and molting are all linked to the presence of sea ice</a:t>
            </a:r>
          </a:p>
          <a:p>
            <a:r>
              <a:rPr lang="en-US" dirty="0" smtClean="0"/>
              <a:t>For other</a:t>
            </a:r>
            <a:r>
              <a:rPr lang="en-US" baseline="0" dirty="0" smtClean="0"/>
              <a:t> Arctic species the productivity of spring blooms near the ice edge are critical</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6</a:t>
            </a:fld>
            <a:endParaRPr lang="en-US"/>
          </a:p>
        </p:txBody>
      </p:sp>
    </p:spTree>
    <p:extLst>
      <p:ext uri="{BB962C8B-B14F-4D97-AF65-F5344CB8AC3E}">
        <p14:creationId xmlns:p14="http://schemas.microsoft.com/office/powerpoint/2010/main" val="183308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a:t>
            </a:r>
            <a:r>
              <a:rPr lang="en-US" baseline="0" dirty="0" smtClean="0"/>
              <a:t> lack information on seasons, we tend to assign more human-centric definitions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7</a:t>
            </a:fld>
            <a:endParaRPr lang="en-US"/>
          </a:p>
        </p:txBody>
      </p:sp>
    </p:spTree>
    <p:extLst>
      <p:ext uri="{BB962C8B-B14F-4D97-AF65-F5344CB8AC3E}">
        <p14:creationId xmlns:p14="http://schemas.microsoft.com/office/powerpoint/2010/main" val="119373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from </a:t>
            </a:r>
            <a:r>
              <a:rPr lang="en-US" baseline="0" dirty="0" err="1" smtClean="0"/>
              <a:t>biologging</a:t>
            </a:r>
            <a:r>
              <a:rPr lang="en-US" baseline="0" dirty="0" smtClean="0"/>
              <a:t> sensors deployed on 7 adult bearded seals</a:t>
            </a:r>
          </a:p>
          <a:p>
            <a:r>
              <a:rPr lang="en-US" baseline="0" dirty="0" smtClean="0"/>
              <a:t>Funding and collaboration with BOEM, coastal communities and Alaska natives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14</a:t>
            </a:fld>
            <a:endParaRPr lang="en-US"/>
          </a:p>
        </p:txBody>
      </p:sp>
    </p:spTree>
    <p:extLst>
      <p:ext uri="{BB962C8B-B14F-4D97-AF65-F5344CB8AC3E}">
        <p14:creationId xmlns:p14="http://schemas.microsoft.com/office/powerpoint/2010/main" val="109892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15</a:t>
            </a:fld>
            <a:endParaRPr lang="en-US"/>
          </a:p>
        </p:txBody>
      </p:sp>
    </p:spTree>
    <p:extLst>
      <p:ext uri="{BB962C8B-B14F-4D97-AF65-F5344CB8AC3E}">
        <p14:creationId xmlns:p14="http://schemas.microsoft.com/office/powerpoint/2010/main" val="181964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897890"/>
            <a:ext cx="6217920" cy="1910080"/>
          </a:xfrm>
        </p:spPr>
        <p:txBody>
          <a:bodyPr anchor="b"/>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14400" y="2881630"/>
            <a:ext cx="5486400" cy="1324610"/>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12/23/15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17724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12/23/15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88215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92100"/>
            <a:ext cx="1577340" cy="464947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2920" y="292100"/>
            <a:ext cx="4640580" cy="46494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12/23/15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206407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12/23/15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15543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367791"/>
            <a:ext cx="6309360" cy="2282190"/>
          </a:xfrm>
        </p:spPr>
        <p:txBody>
          <a:bodyPr anchor="b"/>
          <a:lstStyle>
            <a:lvl1pP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499110" y="3671571"/>
            <a:ext cx="6309360" cy="1200150"/>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DA61D-84F8-5B4F-8DED-98C004A4D702}" type="datetimeFigureOut">
              <a:rPr lang="en-US" smtClean="0"/>
              <a:t>12/23/15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89338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2920" y="1460500"/>
            <a:ext cx="3108960" cy="3481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703320" y="1460500"/>
            <a:ext cx="3108960" cy="3481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4DA61D-84F8-5B4F-8DED-98C004A4D702}" type="datetimeFigureOut">
              <a:rPr lang="en-US" smtClean="0"/>
              <a:t>12/23/15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62746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92101"/>
            <a:ext cx="6309360" cy="10604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03874" y="1344930"/>
            <a:ext cx="3094672"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Click to edit Master text styles</a:t>
            </a:r>
          </a:p>
        </p:txBody>
      </p:sp>
      <p:sp>
        <p:nvSpPr>
          <p:cNvPr id="4" name="Content Placeholder 3"/>
          <p:cNvSpPr>
            <a:spLocks noGrp="1"/>
          </p:cNvSpPr>
          <p:nvPr>
            <p:ph sz="half" idx="2"/>
          </p:nvPr>
        </p:nvSpPr>
        <p:spPr>
          <a:xfrm>
            <a:off x="503874" y="2004060"/>
            <a:ext cx="3094672" cy="2947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703320" y="1344930"/>
            <a:ext cx="3109913"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Click to edit Master text styles</a:t>
            </a:r>
          </a:p>
        </p:txBody>
      </p:sp>
      <p:sp>
        <p:nvSpPr>
          <p:cNvPr id="6" name="Content Placeholder 5"/>
          <p:cNvSpPr>
            <a:spLocks noGrp="1"/>
          </p:cNvSpPr>
          <p:nvPr>
            <p:ph sz="quarter" idx="4"/>
          </p:nvPr>
        </p:nvSpPr>
        <p:spPr>
          <a:xfrm>
            <a:off x="3703320" y="2004060"/>
            <a:ext cx="3109913" cy="2947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4DA61D-84F8-5B4F-8DED-98C004A4D702}" type="datetimeFigureOut">
              <a:rPr lang="en-US" smtClean="0"/>
              <a:t>12/23/15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67954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4DA61D-84F8-5B4F-8DED-98C004A4D702}" type="datetimeFigureOut">
              <a:rPr lang="en-US" smtClean="0"/>
              <a:t>12/23/15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64759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DA61D-84F8-5B4F-8DED-98C004A4D702}" type="datetimeFigureOut">
              <a:rPr lang="en-US" smtClean="0"/>
              <a:t>12/23/15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42043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65760"/>
            <a:ext cx="2359342" cy="1280160"/>
          </a:xfrm>
        </p:spPr>
        <p:txBody>
          <a:bodyPr anchor="b"/>
          <a:lstStyle>
            <a:lvl1pPr>
              <a:defRPr sz="2560"/>
            </a:lvl1pPr>
          </a:lstStyle>
          <a:p>
            <a:r>
              <a:rPr lang="en-US" smtClean="0"/>
              <a:t>Click to edit Master title style</a:t>
            </a:r>
            <a:endParaRPr lang="en-US" dirty="0"/>
          </a:p>
        </p:txBody>
      </p:sp>
      <p:sp>
        <p:nvSpPr>
          <p:cNvPr id="3" name="Content Placeholder 2"/>
          <p:cNvSpPr>
            <a:spLocks noGrp="1"/>
          </p:cNvSpPr>
          <p:nvPr>
            <p:ph idx="1"/>
          </p:nvPr>
        </p:nvSpPr>
        <p:spPr>
          <a:xfrm>
            <a:off x="3109913" y="789941"/>
            <a:ext cx="3703320" cy="389890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873" y="1645920"/>
            <a:ext cx="2359342"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DA61D-84F8-5B4F-8DED-98C004A4D702}" type="datetimeFigureOut">
              <a:rPr lang="en-US" smtClean="0"/>
              <a:t>12/23/15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76309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65760"/>
            <a:ext cx="2359342" cy="1280160"/>
          </a:xfrm>
        </p:spPr>
        <p:txBody>
          <a:bodyPr anchor="b"/>
          <a:lstStyle>
            <a:lvl1pPr>
              <a:defRPr sz="2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109913" y="789941"/>
            <a:ext cx="3703320" cy="3898900"/>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03873" y="1645920"/>
            <a:ext cx="2359342"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DA61D-84F8-5B4F-8DED-98C004A4D702}" type="datetimeFigureOut">
              <a:rPr lang="en-US" smtClean="0"/>
              <a:t>12/23/15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322504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92101"/>
            <a:ext cx="6309360" cy="10604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2920" y="1460500"/>
            <a:ext cx="6309360" cy="34810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2920" y="5085081"/>
            <a:ext cx="164592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4E4DA61D-84F8-5B4F-8DED-98C004A4D702}" type="datetimeFigureOut">
              <a:rPr lang="en-US" smtClean="0"/>
              <a:t>12/23/15</a:t>
            </a:fld>
            <a:endParaRPr lang="en-US"/>
          </a:p>
        </p:txBody>
      </p:sp>
      <p:sp>
        <p:nvSpPr>
          <p:cNvPr id="5" name="Footer Placeholder 4"/>
          <p:cNvSpPr>
            <a:spLocks noGrp="1"/>
          </p:cNvSpPr>
          <p:nvPr>
            <p:ph type="ftr" sz="quarter" idx="3"/>
          </p:nvPr>
        </p:nvSpPr>
        <p:spPr>
          <a:xfrm>
            <a:off x="2423160" y="5085081"/>
            <a:ext cx="24688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5085081"/>
            <a:ext cx="164592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79813379-2AFD-4E43-A36D-15F8F25850B0}" type="slidenum">
              <a:rPr lang="en-US" smtClean="0"/>
              <a:t>‹#›</a:t>
            </a:fld>
            <a:endParaRPr lang="en-US"/>
          </a:p>
        </p:txBody>
      </p:sp>
    </p:spTree>
    <p:extLst>
      <p:ext uri="{BB962C8B-B14F-4D97-AF65-F5344CB8AC3E}">
        <p14:creationId xmlns:p14="http://schemas.microsoft.com/office/powerpoint/2010/main" val="1923567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8640" y="647038"/>
            <a:ext cx="6217920" cy="1910080"/>
          </a:xfrm>
        </p:spPr>
        <p:txBody>
          <a:bodyPr>
            <a:normAutofit fontScale="90000"/>
          </a:bodyPr>
          <a:lstStyle/>
          <a:p>
            <a:r>
              <a:rPr lang="en-US" dirty="0"/>
              <a:t>Estimating Seasonal Behavior States from </a:t>
            </a:r>
            <a:r>
              <a:rPr lang="en-US" dirty="0" smtClean="0"/>
              <a:t/>
            </a:r>
            <a:br>
              <a:rPr lang="en-US" dirty="0" smtClean="0"/>
            </a:br>
            <a:r>
              <a:rPr lang="en-US" dirty="0" smtClean="0"/>
              <a:t>Bio-logging </a:t>
            </a:r>
            <a:r>
              <a:rPr lang="en-US" dirty="0"/>
              <a:t>Sensor Data</a:t>
            </a:r>
          </a:p>
        </p:txBody>
      </p:sp>
      <p:sp>
        <p:nvSpPr>
          <p:cNvPr id="3" name="Subtitle 2"/>
          <p:cNvSpPr>
            <a:spLocks noGrp="1"/>
          </p:cNvSpPr>
          <p:nvPr>
            <p:ph type="subTitle" idx="1"/>
          </p:nvPr>
        </p:nvSpPr>
        <p:spPr>
          <a:xfrm>
            <a:off x="1280160" y="2794278"/>
            <a:ext cx="5486400" cy="1921717"/>
          </a:xfrm>
        </p:spPr>
        <p:txBody>
          <a:bodyPr>
            <a:normAutofit/>
          </a:bodyPr>
          <a:lstStyle/>
          <a:p>
            <a:pPr algn="r"/>
            <a:r>
              <a:rPr lang="en-US" sz="2900" dirty="0"/>
              <a:t>Josh M. </a:t>
            </a:r>
            <a:r>
              <a:rPr lang="en-US" sz="2900" dirty="0" smtClean="0"/>
              <a:t>London</a:t>
            </a:r>
          </a:p>
          <a:p>
            <a:pPr algn="r"/>
            <a:r>
              <a:rPr lang="en-US" dirty="0" smtClean="0">
                <a:solidFill>
                  <a:schemeClr val="tx2"/>
                </a:solidFill>
              </a:rPr>
              <a:t>Devin </a:t>
            </a:r>
            <a:r>
              <a:rPr lang="en-US" dirty="0">
                <a:solidFill>
                  <a:schemeClr val="tx2"/>
                </a:solidFill>
              </a:rPr>
              <a:t>S. Johnson, Paul B. Conn, </a:t>
            </a:r>
            <a:r>
              <a:rPr lang="en-US" dirty="0" smtClean="0">
                <a:solidFill>
                  <a:schemeClr val="tx2"/>
                </a:solidFill>
              </a:rPr>
              <a:t/>
            </a:r>
            <a:br>
              <a:rPr lang="en-US" dirty="0" smtClean="0">
                <a:solidFill>
                  <a:schemeClr val="tx2"/>
                </a:solidFill>
              </a:rPr>
            </a:br>
            <a:r>
              <a:rPr lang="en-US" dirty="0" smtClean="0">
                <a:solidFill>
                  <a:schemeClr val="tx2"/>
                </a:solidFill>
              </a:rPr>
              <a:t>Brett </a:t>
            </a:r>
            <a:r>
              <a:rPr lang="en-US" dirty="0">
                <a:solidFill>
                  <a:schemeClr val="tx2"/>
                </a:solidFill>
              </a:rPr>
              <a:t>T. McClintock, </a:t>
            </a:r>
            <a:r>
              <a:rPr lang="en-US" dirty="0" smtClean="0">
                <a:solidFill>
                  <a:schemeClr val="tx2"/>
                </a:solidFill>
              </a:rPr>
              <a:t/>
            </a:r>
            <a:br>
              <a:rPr lang="en-US" dirty="0" smtClean="0">
                <a:solidFill>
                  <a:schemeClr val="tx2"/>
                </a:solidFill>
              </a:rPr>
            </a:br>
            <a:r>
              <a:rPr lang="en-US" dirty="0" smtClean="0">
                <a:solidFill>
                  <a:schemeClr val="tx2"/>
                </a:solidFill>
              </a:rPr>
              <a:t>Michael </a:t>
            </a:r>
            <a:r>
              <a:rPr lang="en-US" dirty="0">
                <a:solidFill>
                  <a:schemeClr val="tx2"/>
                </a:solidFill>
              </a:rPr>
              <a:t>F. Cameron, and </a:t>
            </a:r>
            <a:r>
              <a:rPr lang="en-US" dirty="0" smtClean="0">
                <a:solidFill>
                  <a:schemeClr val="tx2"/>
                </a:solidFill>
              </a:rPr>
              <a:t/>
            </a:r>
            <a:br>
              <a:rPr lang="en-US" dirty="0" smtClean="0">
                <a:solidFill>
                  <a:schemeClr val="tx2"/>
                </a:solidFill>
              </a:rPr>
            </a:br>
            <a:r>
              <a:rPr lang="en-US" dirty="0" smtClean="0">
                <a:solidFill>
                  <a:schemeClr val="tx2"/>
                </a:solidFill>
              </a:rPr>
              <a:t>Peter L. </a:t>
            </a:r>
            <a:r>
              <a:rPr lang="en-US" dirty="0" err="1" smtClean="0">
                <a:solidFill>
                  <a:schemeClr val="tx2"/>
                </a:solidFill>
              </a:rPr>
              <a:t>Boveng</a:t>
            </a:r>
            <a:endParaRPr lang="en-US" dirty="0" smtClean="0">
              <a:solidFill>
                <a:schemeClr val="tx2"/>
              </a:solidFill>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640" y="3912792"/>
            <a:ext cx="588586" cy="998242"/>
          </a:xfrm>
          <a:prstGeom prst="rect">
            <a:avLst/>
          </a:prstGeom>
        </p:spPr>
      </p:pic>
      <p:sp>
        <p:nvSpPr>
          <p:cNvPr id="7" name="TextBox 6"/>
          <p:cNvSpPr txBox="1"/>
          <p:nvPr/>
        </p:nvSpPr>
        <p:spPr>
          <a:xfrm>
            <a:off x="1868732" y="3642416"/>
            <a:ext cx="1472750" cy="338554"/>
          </a:xfrm>
          <a:prstGeom prst="rect">
            <a:avLst/>
          </a:prstGeom>
          <a:noFill/>
        </p:spPr>
        <p:txBody>
          <a:bodyPr wrap="square" rtlCol="0">
            <a:spAutoFit/>
          </a:bodyPr>
          <a:lstStyle/>
          <a:p>
            <a:r>
              <a:rPr lang="en-US" sz="1600" dirty="0" smtClean="0">
                <a:solidFill>
                  <a:schemeClr val="tx2"/>
                </a:solidFill>
              </a:rPr>
              <a:t>@jomilo75</a:t>
            </a:r>
            <a:endParaRPr lang="en-US" sz="1600" dirty="0">
              <a:solidFill>
                <a:schemeClr val="tx2"/>
              </a:solidFill>
            </a:endParaRPr>
          </a:p>
        </p:txBody>
      </p:sp>
      <p:sp>
        <p:nvSpPr>
          <p:cNvPr id="8" name="TextBox 7"/>
          <p:cNvSpPr txBox="1"/>
          <p:nvPr/>
        </p:nvSpPr>
        <p:spPr>
          <a:xfrm>
            <a:off x="1868732" y="4128386"/>
            <a:ext cx="1472750" cy="338554"/>
          </a:xfrm>
          <a:prstGeom prst="rect">
            <a:avLst/>
          </a:prstGeom>
          <a:noFill/>
        </p:spPr>
        <p:txBody>
          <a:bodyPr wrap="square" rtlCol="0">
            <a:spAutoFit/>
          </a:bodyPr>
          <a:lstStyle/>
          <a:p>
            <a:r>
              <a:rPr lang="en-US" sz="1600" dirty="0" err="1" smtClean="0">
                <a:solidFill>
                  <a:schemeClr val="tx2"/>
                </a:solidFill>
              </a:rPr>
              <a:t>jmlondon</a:t>
            </a:r>
            <a:endParaRPr lang="en-US" sz="1600" dirty="0">
              <a:solidFill>
                <a:schemeClr val="tx2"/>
              </a:solidFill>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3182" y="3519860"/>
            <a:ext cx="595551" cy="59555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40239" y="4045828"/>
            <a:ext cx="461436" cy="461436"/>
          </a:xfrm>
          <a:prstGeom prst="rect">
            <a:avLst/>
          </a:prstGeom>
        </p:spPr>
      </p:pic>
      <p:sp>
        <p:nvSpPr>
          <p:cNvPr id="15" name="TextBox 14"/>
          <p:cNvSpPr txBox="1"/>
          <p:nvPr/>
        </p:nvSpPr>
        <p:spPr>
          <a:xfrm>
            <a:off x="1273182" y="4572480"/>
            <a:ext cx="2129450" cy="338554"/>
          </a:xfrm>
          <a:prstGeom prst="rect">
            <a:avLst/>
          </a:prstGeom>
          <a:noFill/>
        </p:spPr>
        <p:txBody>
          <a:bodyPr wrap="square" rtlCol="0">
            <a:spAutoFit/>
          </a:bodyPr>
          <a:lstStyle/>
          <a:p>
            <a:r>
              <a:rPr lang="en-US" sz="1600">
                <a:solidFill>
                  <a:schemeClr val="tx2"/>
                </a:solidFill>
              </a:rPr>
              <a:t>j</a:t>
            </a:r>
            <a:r>
              <a:rPr lang="en-US" sz="1600" smtClean="0">
                <a:solidFill>
                  <a:schemeClr val="tx2"/>
                </a:solidFill>
              </a:rPr>
              <a:t>osh.london@noaa.gov</a:t>
            </a:r>
            <a:endParaRPr lang="en-US" sz="1600" dirty="0">
              <a:solidFill>
                <a:schemeClr val="tx2"/>
              </a:solidFill>
            </a:endParaRPr>
          </a:p>
        </p:txBody>
      </p:sp>
      <p:sp>
        <p:nvSpPr>
          <p:cNvPr id="16" name="TextBox 15"/>
          <p:cNvSpPr txBox="1"/>
          <p:nvPr/>
        </p:nvSpPr>
        <p:spPr>
          <a:xfrm>
            <a:off x="4206237" y="4679254"/>
            <a:ext cx="2085379" cy="278538"/>
          </a:xfrm>
          <a:prstGeom prst="rect">
            <a:avLst/>
          </a:prstGeom>
          <a:noFill/>
        </p:spPr>
        <p:txBody>
          <a:bodyPr wrap="none" rtlCol="0">
            <a:spAutoFit/>
          </a:bodyPr>
          <a:lstStyle/>
          <a:p>
            <a:r>
              <a:rPr lang="en-US" dirty="0" smtClean="0">
                <a:solidFill>
                  <a:schemeClr val="tx2">
                    <a:lumMod val="40000"/>
                    <a:lumOff val="60000"/>
                  </a:schemeClr>
                </a:solidFill>
              </a:rPr>
              <a:t>NMFS Research Permit</a:t>
            </a:r>
            <a:r>
              <a:rPr lang="en-US" smtClean="0">
                <a:solidFill>
                  <a:schemeClr val="tx2">
                    <a:lumMod val="40000"/>
                    <a:lumOff val="60000"/>
                  </a:schemeClr>
                </a:solidFill>
              </a:rPr>
              <a:t>: 15126</a:t>
            </a:r>
            <a:endParaRPr lang="en-US" dirty="0">
              <a:solidFill>
                <a:schemeClr val="tx2">
                  <a:lumMod val="40000"/>
                  <a:lumOff val="60000"/>
                </a:schemeClr>
              </a:solidFill>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82927" y="4500178"/>
            <a:ext cx="883390" cy="444065"/>
          </a:xfrm>
          <a:prstGeom prst="rect">
            <a:avLst/>
          </a:prstGeom>
        </p:spPr>
      </p:pic>
    </p:spTree>
    <p:extLst>
      <p:ext uri="{BB962C8B-B14F-4D97-AF65-F5344CB8AC3E}">
        <p14:creationId xmlns:p14="http://schemas.microsoft.com/office/powerpoint/2010/main" val="209321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t>
            </a:r>
            <a:r>
              <a:rPr lang="en-US" dirty="0" smtClean="0"/>
              <a:t>Hidden Semi-Markov</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47834" y="1219291"/>
            <a:ext cx="5219533" cy="3481388"/>
          </a:xfrm>
        </p:spPr>
      </p:pic>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Rectangle 6"/>
          <p:cNvSpPr/>
          <p:nvPr/>
        </p:nvSpPr>
        <p:spPr>
          <a:xfrm>
            <a:off x="4436829" y="4744476"/>
            <a:ext cx="2702092" cy="278538"/>
          </a:xfrm>
          <a:prstGeom prst="rect">
            <a:avLst/>
          </a:prstGeom>
        </p:spPr>
        <p:txBody>
          <a:bodyPr wrap="square">
            <a:spAutoFit/>
          </a:bodyPr>
          <a:lstStyle/>
          <a:p>
            <a:r>
              <a:rPr lang="en-US" b="0" i="0" smtClean="0">
                <a:solidFill>
                  <a:schemeClr val="tx2">
                    <a:lumMod val="40000"/>
                    <a:lumOff val="60000"/>
                  </a:schemeClr>
                </a:solidFill>
                <a:effectLst/>
                <a:latin typeface="arial" charset="0"/>
              </a:rPr>
              <a:t>Photo Adapted From Ben </a:t>
            </a:r>
            <a:r>
              <a:rPr lang="en-US" b="0" i="0" dirty="0" err="1" smtClean="0">
                <a:solidFill>
                  <a:schemeClr val="tx2">
                    <a:lumMod val="40000"/>
                    <a:lumOff val="60000"/>
                  </a:schemeClr>
                </a:solidFill>
                <a:effectLst/>
                <a:latin typeface="arial" charset="0"/>
              </a:rPr>
              <a:t>Husmann</a:t>
            </a:r>
            <a:endParaRPr lang="en-US" dirty="0">
              <a:solidFill>
                <a:schemeClr val="tx2">
                  <a:lumMod val="40000"/>
                  <a:lumOff val="60000"/>
                </a:schemeClr>
              </a:solidFill>
            </a:endParaRPr>
          </a:p>
        </p:txBody>
      </p:sp>
    </p:spTree>
    <p:extLst>
      <p:ext uri="{BB962C8B-B14F-4D97-AF65-F5344CB8AC3E}">
        <p14:creationId xmlns:p14="http://schemas.microsoft.com/office/powerpoint/2010/main" val="1172786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t>
            </a:r>
            <a:r>
              <a:rPr lang="en-US" dirty="0" smtClean="0"/>
              <a:t>Hidden Semi-Markov</a:t>
            </a:r>
            <a:endParaRPr lang="en-US" dirty="0"/>
          </a:p>
        </p:txBody>
      </p:sp>
      <p:sp>
        <p:nvSpPr>
          <p:cNvPr id="3" name="Content Placeholder 2"/>
          <p:cNvSpPr>
            <a:spLocks noGrp="1"/>
          </p:cNvSpPr>
          <p:nvPr>
            <p:ph idx="1"/>
          </p:nvPr>
        </p:nvSpPr>
        <p:spPr>
          <a:xfrm>
            <a:off x="502920" y="3592864"/>
            <a:ext cx="6309360" cy="1348705"/>
          </a:xfrm>
        </p:spPr>
        <p:txBody>
          <a:bodyPr>
            <a:normAutofit/>
          </a:bodyPr>
          <a:lstStyle/>
          <a:p>
            <a:pPr marL="0" indent="0">
              <a:buNone/>
            </a:pPr>
            <a:r>
              <a:rPr lang="en-US" dirty="0" smtClean="0"/>
              <a:t>R package </a:t>
            </a:r>
            <a:r>
              <a:rPr lang="en-US" dirty="0" err="1" smtClean="0">
                <a:latin typeface="Courier" charset="0"/>
                <a:ea typeface="Courier" charset="0"/>
                <a:cs typeface="Courier" charset="0"/>
              </a:rPr>
              <a:t>mhsmm</a:t>
            </a:r>
            <a:endParaRPr lang="en-US" dirty="0" smtClean="0">
              <a:latin typeface="Courier" charset="0"/>
              <a:ea typeface="Courier" charset="0"/>
              <a:cs typeface="Courier" charset="0"/>
            </a:endParaRPr>
          </a:p>
          <a:p>
            <a:pPr marL="0" indent="0">
              <a:buNone/>
            </a:pPr>
            <a:r>
              <a:rPr lang="en-US" sz="1200" dirty="0" smtClean="0">
                <a:latin typeface="Calibri Light" charset="0"/>
                <a:ea typeface="Calibri Light" charset="0"/>
                <a:cs typeface="Calibri Light" charset="0"/>
              </a:rPr>
              <a:t>Jared O'Connell, Soren </a:t>
            </a:r>
            <a:r>
              <a:rPr lang="en-US" sz="1200" dirty="0" err="1" smtClean="0">
                <a:latin typeface="Calibri Light" charset="0"/>
                <a:ea typeface="Calibri Light" charset="0"/>
                <a:cs typeface="Calibri Light" charset="0"/>
              </a:rPr>
              <a:t>Hojsgaard</a:t>
            </a:r>
            <a:r>
              <a:rPr lang="en-US" sz="1200" dirty="0" smtClean="0">
                <a:latin typeface="Calibri Light" charset="0"/>
                <a:ea typeface="Calibri Light" charset="0"/>
                <a:cs typeface="Calibri Light" charset="0"/>
              </a:rPr>
              <a:t> (2011). Hidden Semi Markov  Models for Multiple Observation Sequences: The </a:t>
            </a:r>
            <a:r>
              <a:rPr lang="en-US" sz="1200" dirty="0" err="1" smtClean="0">
                <a:latin typeface="Calibri Light" charset="0"/>
                <a:ea typeface="Calibri Light" charset="0"/>
                <a:cs typeface="Calibri Light" charset="0"/>
              </a:rPr>
              <a:t>mhsmm</a:t>
            </a:r>
            <a:r>
              <a:rPr lang="en-US" sz="1200" dirty="0" smtClean="0">
                <a:latin typeface="Calibri Light" charset="0"/>
                <a:ea typeface="Calibri Light" charset="0"/>
                <a:cs typeface="Calibri Light" charset="0"/>
              </a:rPr>
              <a:t>  Package for R. Journal of Statistical Software, 39(4),  1-22. URL http://</a:t>
            </a:r>
            <a:r>
              <a:rPr lang="en-US" sz="1200" dirty="0" err="1" smtClean="0">
                <a:latin typeface="Calibri Light" charset="0"/>
                <a:ea typeface="Calibri Light" charset="0"/>
                <a:cs typeface="Calibri Light" charset="0"/>
              </a:rPr>
              <a:t>www.jstatsoft.org</a:t>
            </a:r>
            <a:r>
              <a:rPr lang="en-US" sz="1200" dirty="0" smtClean="0">
                <a:latin typeface="Calibri Light" charset="0"/>
                <a:ea typeface="Calibri Light" charset="0"/>
                <a:cs typeface="Calibri Light" charset="0"/>
              </a:rPr>
              <a:t>/v39/i04/.</a:t>
            </a:r>
            <a:endParaRPr lang="en-US" sz="1200" dirty="0">
              <a:latin typeface="Calibri Light" charset="0"/>
              <a:ea typeface="Calibri Light" charset="0"/>
              <a:cs typeface="Calibri Light" charset="0"/>
            </a:endParaRPr>
          </a:p>
        </p:txBody>
      </p:sp>
      <p:sp>
        <p:nvSpPr>
          <p:cNvPr id="4" name="Content Placeholder 2"/>
          <p:cNvSpPr txBox="1">
            <a:spLocks/>
          </p:cNvSpPr>
          <p:nvPr/>
        </p:nvSpPr>
        <p:spPr>
          <a:xfrm>
            <a:off x="1279148" y="1452407"/>
            <a:ext cx="4756903" cy="1541646"/>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 </a:t>
            </a:r>
            <a:r>
              <a:rPr lang="en-US" sz="2400" i="1" dirty="0" smtClean="0">
                <a:solidFill>
                  <a:schemeClr val="tx2"/>
                </a:solidFill>
                <a:latin typeface="Cambria" charset="0"/>
                <a:ea typeface="Cambria" charset="0"/>
                <a:cs typeface="Cambria" charset="0"/>
              </a:rPr>
              <a:t>Hidden Semi-Markov </a:t>
            </a:r>
            <a:r>
              <a:rPr lang="en-US" sz="2400" i="1" dirty="0">
                <a:solidFill>
                  <a:schemeClr val="tx2"/>
                </a:solidFill>
                <a:latin typeface="Cambria" charset="0"/>
                <a:ea typeface="Cambria" charset="0"/>
                <a:cs typeface="Cambria" charset="0"/>
              </a:rPr>
              <a:t>models allow an arbitrary sojourn distribution</a:t>
            </a:r>
            <a:endParaRPr lang="en-US" dirty="0" smtClean="0"/>
          </a:p>
          <a:p>
            <a:pPr marL="0" indent="0">
              <a:buFont typeface="Arial" panose="020B0604020202020204" pitchFamily="34" charset="0"/>
              <a:buNone/>
            </a:pP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65219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Animal Movement Model</a:t>
            </a:r>
            <a:endParaRPr lang="en-US" dirty="0"/>
          </a:p>
        </p:txBody>
      </p:sp>
      <p:sp>
        <p:nvSpPr>
          <p:cNvPr id="3" name="Content Placeholder 2"/>
          <p:cNvSpPr>
            <a:spLocks noGrp="1"/>
          </p:cNvSpPr>
          <p:nvPr>
            <p:ph idx="1"/>
          </p:nvPr>
        </p:nvSpPr>
        <p:spPr>
          <a:xfrm>
            <a:off x="502920" y="3592864"/>
            <a:ext cx="6309360" cy="1348705"/>
          </a:xfrm>
        </p:spPr>
        <p:txBody>
          <a:bodyPr>
            <a:normAutofit/>
          </a:bodyPr>
          <a:lstStyle/>
          <a:p>
            <a:pPr marL="0" indent="0">
              <a:buNone/>
            </a:pPr>
            <a:r>
              <a:rPr lang="en-US" dirty="0" smtClean="0"/>
              <a:t>R package </a:t>
            </a:r>
            <a:r>
              <a:rPr lang="en-US" dirty="0" smtClean="0">
                <a:latin typeface="Courier" charset="0"/>
                <a:ea typeface="Courier" charset="0"/>
                <a:cs typeface="Courier" charset="0"/>
              </a:rPr>
              <a:t>crawl</a:t>
            </a:r>
          </a:p>
          <a:p>
            <a:pPr marL="0" indent="0">
              <a:buNone/>
            </a:pPr>
            <a:r>
              <a:rPr lang="en-US" sz="1200" dirty="0">
                <a:latin typeface="Calibri Light" charset="0"/>
                <a:ea typeface="Calibri Light" charset="0"/>
                <a:cs typeface="Calibri Light" charset="0"/>
              </a:rPr>
              <a:t>Devin S. Johnson (2015). crawl: Fit Continuous-Time  Correlated Random Walk Models to Animal Movement Data. R  package version </a:t>
            </a:r>
            <a:r>
              <a:rPr lang="en-US" sz="1200" dirty="0" smtClean="0">
                <a:latin typeface="Calibri Light" charset="0"/>
                <a:ea typeface="Calibri Light" charset="0"/>
                <a:cs typeface="Calibri Light" charset="0"/>
              </a:rPr>
              <a:t>2.0 (development branch available on </a:t>
            </a:r>
            <a:r>
              <a:rPr lang="en-US" sz="1200" dirty="0" err="1" smtClean="0">
                <a:latin typeface="Calibri Light" charset="0"/>
                <a:ea typeface="Calibri Light" charset="0"/>
                <a:cs typeface="Calibri Light" charset="0"/>
              </a:rPr>
              <a:t>Github</a:t>
            </a:r>
            <a:r>
              <a:rPr lang="en-US" sz="1200" dirty="0" smtClean="0">
                <a:latin typeface="Calibri Light" charset="0"/>
                <a:ea typeface="Calibri Light" charset="0"/>
                <a:cs typeface="Calibri Light" charset="0"/>
              </a:rPr>
              <a:t>).</a:t>
            </a:r>
            <a:endParaRPr lang="en-US" sz="1200" dirty="0">
              <a:latin typeface="Calibri Light" charset="0"/>
              <a:ea typeface="Calibri Light" charset="0"/>
              <a:cs typeface="Calibri Light" charset="0"/>
            </a:endParaRPr>
          </a:p>
        </p:txBody>
      </p:sp>
      <p:sp>
        <p:nvSpPr>
          <p:cNvPr id="4" name="Content Placeholder 2"/>
          <p:cNvSpPr txBox="1">
            <a:spLocks/>
          </p:cNvSpPr>
          <p:nvPr/>
        </p:nvSpPr>
        <p:spPr>
          <a:xfrm>
            <a:off x="1279148" y="1452407"/>
            <a:ext cx="4756903" cy="1541646"/>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 </a:t>
            </a:r>
            <a:r>
              <a:rPr lang="en-US" sz="2400" i="1" dirty="0" smtClean="0">
                <a:solidFill>
                  <a:schemeClr val="tx2"/>
                </a:solidFill>
                <a:latin typeface="Cambria" charset="0"/>
                <a:ea typeface="Cambria" charset="0"/>
                <a:cs typeface="Cambria" charset="0"/>
              </a:rPr>
              <a:t>Predict locations at regular time steps that align with behavioral observations</a:t>
            </a:r>
            <a:endParaRPr lang="en-US" dirty="0" smtClean="0"/>
          </a:p>
          <a:p>
            <a:pPr marL="0" indent="0">
              <a:buFont typeface="Arial" panose="020B0604020202020204" pitchFamily="34" charset="0"/>
              <a:buNone/>
            </a:pP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561916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2509" y="365753"/>
            <a:ext cx="6650182" cy="263983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1857" y="3285638"/>
            <a:ext cx="1979875" cy="13061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26080" y="3272386"/>
            <a:ext cx="1963972" cy="1309315"/>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38254" y="3285638"/>
            <a:ext cx="1956021" cy="1296063"/>
          </a:xfrm>
          <a:prstGeom prst="rect">
            <a:avLst/>
          </a:prstGeom>
        </p:spPr>
      </p:pic>
      <p:sp>
        <p:nvSpPr>
          <p:cNvPr id="11" name="TextBox 10"/>
          <p:cNvSpPr txBox="1"/>
          <p:nvPr/>
        </p:nvSpPr>
        <p:spPr>
          <a:xfrm>
            <a:off x="4381169" y="4679254"/>
            <a:ext cx="2649893" cy="278538"/>
          </a:xfrm>
          <a:prstGeom prst="rect">
            <a:avLst/>
          </a:prstGeom>
          <a:noFill/>
        </p:spPr>
        <p:txBody>
          <a:bodyPr wrap="none" rtlCol="0">
            <a:spAutoFit/>
          </a:bodyPr>
          <a:lstStyle/>
          <a:p>
            <a:r>
              <a:rPr lang="en-US" dirty="0" smtClean="0">
                <a:solidFill>
                  <a:schemeClr val="tx2">
                    <a:lumMod val="40000"/>
                    <a:lumOff val="60000"/>
                  </a:schemeClr>
                </a:solidFill>
              </a:rPr>
              <a:t>photo credit</a:t>
            </a:r>
            <a:r>
              <a:rPr lang="en-US" smtClean="0">
                <a:solidFill>
                  <a:schemeClr val="tx2">
                    <a:lumMod val="40000"/>
                    <a:lumOff val="60000"/>
                  </a:schemeClr>
                </a:solidFill>
              </a:rPr>
              <a:t>: John Jansen, Josh London</a:t>
            </a:r>
            <a:endParaRPr lang="en-US">
              <a:solidFill>
                <a:schemeClr val="tx2">
                  <a:lumMod val="40000"/>
                  <a:lumOff val="60000"/>
                </a:schemeClr>
              </a:solidFill>
            </a:endParaRPr>
          </a:p>
        </p:txBody>
      </p:sp>
      <p:sp>
        <p:nvSpPr>
          <p:cNvPr id="12" name="Rectangle 11"/>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2100647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474" y="476093"/>
            <a:ext cx="2267107" cy="453421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24047" y="476093"/>
            <a:ext cx="2267107" cy="45342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1620" y="476093"/>
            <a:ext cx="2267107" cy="4534215"/>
          </a:xfrm>
          <a:prstGeom prst="rect">
            <a:avLst/>
          </a:prstGeom>
        </p:spPr>
      </p:pic>
    </p:spTree>
    <p:extLst>
      <p:ext uri="{BB962C8B-B14F-4D97-AF65-F5344CB8AC3E}">
        <p14:creationId xmlns:p14="http://schemas.microsoft.com/office/powerpoint/2010/main" val="151762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hsmm</a:t>
            </a:r>
            <a:r>
              <a:rPr lang="en-US" dirty="0" smtClean="0"/>
              <a:t> Parameters</a:t>
            </a:r>
            <a:endParaRPr lang="en-US" dirty="0"/>
          </a:p>
        </p:txBody>
      </p:sp>
      <p:sp>
        <p:nvSpPr>
          <p:cNvPr id="3" name="Content Placeholder 2"/>
          <p:cNvSpPr>
            <a:spLocks noGrp="1"/>
          </p:cNvSpPr>
          <p:nvPr>
            <p:ph idx="1"/>
          </p:nvPr>
        </p:nvSpPr>
        <p:spPr/>
        <p:txBody>
          <a:bodyPr/>
          <a:lstStyle/>
          <a:p>
            <a:r>
              <a:rPr lang="en-US" dirty="0" smtClean="0"/>
              <a:t>Haul-out status (6 hours)</a:t>
            </a:r>
          </a:p>
          <a:p>
            <a:pPr lvl="1"/>
            <a:r>
              <a:rPr lang="en-US" dirty="0" smtClean="0"/>
              <a:t>Bernoulli (initial value: 0.1 for each state)</a:t>
            </a:r>
          </a:p>
          <a:p>
            <a:r>
              <a:rPr lang="en-US" dirty="0" smtClean="0"/>
              <a:t>Number of Dives (6 hours)</a:t>
            </a:r>
          </a:p>
          <a:p>
            <a:pPr lvl="1"/>
            <a:r>
              <a:rPr lang="en-US" dirty="0" smtClean="0"/>
              <a:t>Poisson (initial value: 30 for each state)</a:t>
            </a:r>
          </a:p>
          <a:p>
            <a:r>
              <a:rPr lang="en-US" dirty="0" smtClean="0"/>
              <a:t>XY-Displacement (6 hours)</a:t>
            </a:r>
          </a:p>
          <a:p>
            <a:pPr lvl="1"/>
            <a:r>
              <a:rPr lang="en-US" dirty="0" smtClean="0"/>
              <a:t>Multivariate Normal (initial value: 0,0; 20,20)</a:t>
            </a:r>
          </a:p>
          <a:p>
            <a:pPr lvl="1"/>
            <a:endParaRPr lang="en-US" dirty="0"/>
          </a:p>
          <a:p>
            <a:r>
              <a:rPr lang="en-US" dirty="0" smtClean="0"/>
              <a:t>Sojourn Time</a:t>
            </a:r>
          </a:p>
          <a:p>
            <a:pPr lvl="1"/>
            <a:r>
              <a:rPr lang="en-US" dirty="0" smtClean="0"/>
              <a:t>Poisson (initial value: mean = 150; shift by 200)</a:t>
            </a:r>
            <a:endParaRPr lang="en-US" dirty="0"/>
          </a:p>
          <a:p>
            <a:endParaRPr lang="en-US" dirty="0" smtClean="0"/>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576686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509" y="249382"/>
            <a:ext cx="6650182" cy="4987636"/>
          </a:xfrm>
          <a:prstGeom prst="rect">
            <a:avLst/>
          </a:prstGeom>
        </p:spPr>
      </p:pic>
    </p:spTree>
    <p:extLst>
      <p:ext uri="{BB962C8B-B14F-4D97-AF65-F5344CB8AC3E}">
        <p14:creationId xmlns:p14="http://schemas.microsoft.com/office/powerpoint/2010/main" val="703868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509" y="249382"/>
            <a:ext cx="6650182" cy="4987636"/>
          </a:xfrm>
          <a:prstGeom prst="rect">
            <a:avLst/>
          </a:prstGeom>
        </p:spPr>
      </p:pic>
    </p:spTree>
    <p:extLst>
      <p:ext uri="{BB962C8B-B14F-4D97-AF65-F5344CB8AC3E}">
        <p14:creationId xmlns:p14="http://schemas.microsoft.com/office/powerpoint/2010/main" val="19286439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509" y="249382"/>
            <a:ext cx="6650182" cy="4987636"/>
          </a:xfrm>
          <a:prstGeom prst="rect">
            <a:avLst/>
          </a:prstGeom>
        </p:spPr>
      </p:pic>
    </p:spTree>
    <p:extLst>
      <p:ext uri="{BB962C8B-B14F-4D97-AF65-F5344CB8AC3E}">
        <p14:creationId xmlns:p14="http://schemas.microsoft.com/office/powerpoint/2010/main" val="932610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509" y="166250"/>
            <a:ext cx="6650182" cy="33250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509" y="3549901"/>
            <a:ext cx="6650182" cy="1662545"/>
          </a:xfrm>
          <a:prstGeom prst="rect">
            <a:avLst/>
          </a:prstGeom>
        </p:spPr>
      </p:pic>
    </p:spTree>
    <p:extLst>
      <p:ext uri="{BB962C8B-B14F-4D97-AF65-F5344CB8AC3E}">
        <p14:creationId xmlns:p14="http://schemas.microsoft.com/office/powerpoint/2010/main" val="592085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056" y="2369489"/>
            <a:ext cx="6066845" cy="1868556"/>
          </a:xfrm>
          <a:ln>
            <a:solidFill>
              <a:schemeClr val="tx2"/>
            </a:solidFill>
          </a:ln>
        </p:spPr>
        <p:txBody>
          <a:bodyPr>
            <a:normAutofit/>
          </a:bodyPr>
          <a:lstStyle/>
          <a:p>
            <a:pPr marL="0" indent="0">
              <a:buNone/>
            </a:pPr>
            <a:r>
              <a:rPr lang="en-US" sz="1700" dirty="0">
                <a:solidFill>
                  <a:schemeClr val="tx2"/>
                </a:solidFill>
                <a:latin typeface="+mj-lt"/>
                <a:ea typeface="Cambria" charset="0"/>
                <a:cs typeface="Cambria" charset="0"/>
              </a:rPr>
              <a:t/>
            </a:r>
            <a:br>
              <a:rPr lang="en-US" sz="1700" dirty="0">
                <a:solidFill>
                  <a:schemeClr val="tx2"/>
                </a:solidFill>
                <a:latin typeface="+mj-lt"/>
                <a:ea typeface="Cambria" charset="0"/>
                <a:cs typeface="Cambria" charset="0"/>
              </a:rPr>
            </a:br>
            <a:r>
              <a:rPr lang="en-US" sz="1700" dirty="0" smtClean="0">
                <a:solidFill>
                  <a:schemeClr val="tx2"/>
                </a:solidFill>
                <a:latin typeface="+mj-lt"/>
                <a:ea typeface="Cambria" charset="0"/>
                <a:cs typeface="Cambria" charset="0"/>
              </a:rPr>
              <a:t>Please cite this presentation as:</a:t>
            </a:r>
          </a:p>
          <a:p>
            <a:pPr marL="0" indent="0">
              <a:buNone/>
            </a:pPr>
            <a:r>
              <a:rPr lang="en-US" sz="1700" dirty="0" smtClean="0">
                <a:solidFill>
                  <a:schemeClr val="tx2"/>
                </a:solidFill>
                <a:latin typeface="+mj-lt"/>
                <a:ea typeface="Cambria" charset="0"/>
                <a:cs typeface="Cambria" charset="0"/>
              </a:rPr>
              <a:t>London, Josh M., D.S. Johnson, P.B. Conn, B.T. McClintock, M.F. Cameron, and P.L. </a:t>
            </a:r>
            <a:r>
              <a:rPr lang="en-US" sz="1700" dirty="0" err="1" smtClean="0">
                <a:solidFill>
                  <a:schemeClr val="tx2"/>
                </a:solidFill>
                <a:latin typeface="+mj-lt"/>
                <a:ea typeface="Cambria" charset="0"/>
                <a:cs typeface="Cambria" charset="0"/>
              </a:rPr>
              <a:t>Boveng</a:t>
            </a:r>
            <a:r>
              <a:rPr lang="en-US" sz="1700" dirty="0" smtClean="0">
                <a:solidFill>
                  <a:schemeClr val="tx2"/>
                </a:solidFill>
                <a:latin typeface="+mj-lt"/>
                <a:ea typeface="Cambria" charset="0"/>
                <a:cs typeface="Cambria" charset="0"/>
              </a:rPr>
              <a:t> (2015, December). Estimating Seasonal Behavior States from Bio-Logging Sensor Data. Oral presentation at the 22</a:t>
            </a:r>
            <a:r>
              <a:rPr lang="en-US" sz="1700" baseline="30000" dirty="0" smtClean="0">
                <a:solidFill>
                  <a:schemeClr val="tx2"/>
                </a:solidFill>
                <a:latin typeface="+mj-lt"/>
                <a:ea typeface="Cambria" charset="0"/>
                <a:cs typeface="Cambria" charset="0"/>
              </a:rPr>
              <a:t>nd</a:t>
            </a:r>
            <a:r>
              <a:rPr lang="en-US" sz="1700" dirty="0" smtClean="0">
                <a:solidFill>
                  <a:schemeClr val="tx2"/>
                </a:solidFill>
                <a:latin typeface="+mj-lt"/>
                <a:ea typeface="Cambria" charset="0"/>
                <a:cs typeface="Cambria" charset="0"/>
              </a:rPr>
              <a:t> Biennial Conference on the Biology of Marine Mammals. San Francisco, California, USA</a:t>
            </a:r>
            <a:r>
              <a:rPr lang="en-US" sz="1700" dirty="0" smtClean="0">
                <a:solidFill>
                  <a:schemeClr val="tx2"/>
                </a:solidFill>
                <a:latin typeface="+mj-lt"/>
                <a:ea typeface="Cambria" charset="0"/>
                <a:cs typeface="Cambria" charset="0"/>
              </a:rPr>
              <a:t>. </a:t>
            </a:r>
            <a:r>
              <a:rPr lang="it-IT" sz="1700" dirty="0">
                <a:solidFill>
                  <a:schemeClr val="tx2"/>
                </a:solidFill>
                <a:latin typeface="+mj-lt"/>
                <a:ea typeface="Cambria" charset="0"/>
                <a:cs typeface="Cambria" charset="0"/>
              </a:rPr>
              <a:t>10.6084/m9.figshare.2057928</a:t>
            </a:r>
            <a:endParaRPr lang="en-US" sz="1700" dirty="0">
              <a:solidFill>
                <a:schemeClr val="tx2"/>
              </a:solidFill>
              <a:latin typeface="+mj-lt"/>
              <a:ea typeface="Cambria" charset="0"/>
              <a:cs typeface="Cambria" charset="0"/>
            </a:endParaRPr>
          </a:p>
          <a:p>
            <a:pPr marL="0" indent="0" algn="ctr">
              <a:buNone/>
            </a:pPr>
            <a:endParaRPr lang="en-US" dirty="0">
              <a:latin typeface="+mj-lt"/>
            </a:endParaRPr>
          </a:p>
          <a:p>
            <a:pPr marL="0" indent="0">
              <a:buNone/>
            </a:pPr>
            <a:endParaRPr lang="en-US" dirty="0">
              <a:latin typeface="+mj-lt"/>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518962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509" y="158291"/>
            <a:ext cx="6650182" cy="332509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509" y="3549901"/>
            <a:ext cx="6650182" cy="1662545"/>
          </a:xfrm>
          <a:prstGeom prst="rect">
            <a:avLst/>
          </a:prstGeom>
        </p:spPr>
      </p:pic>
    </p:spTree>
    <p:extLst>
      <p:ext uri="{BB962C8B-B14F-4D97-AF65-F5344CB8AC3E}">
        <p14:creationId xmlns:p14="http://schemas.microsoft.com/office/powerpoint/2010/main" val="7890824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t="21304" b="20978"/>
          <a:stretch/>
        </p:blipFill>
        <p:spPr>
          <a:xfrm>
            <a:off x="332509" y="525503"/>
            <a:ext cx="6650182" cy="25588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509" y="3549901"/>
            <a:ext cx="6650182" cy="1662545"/>
          </a:xfrm>
          <a:prstGeom prst="rect">
            <a:avLst/>
          </a:prstGeom>
        </p:spPr>
      </p:pic>
    </p:spTree>
    <p:extLst>
      <p:ext uri="{BB962C8B-B14F-4D97-AF65-F5344CB8AC3E}">
        <p14:creationId xmlns:p14="http://schemas.microsoft.com/office/powerpoint/2010/main" val="1873711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2509" y="219746"/>
            <a:ext cx="6650182" cy="328172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509" y="3549901"/>
            <a:ext cx="6650182" cy="1662545"/>
          </a:xfrm>
          <a:prstGeom prst="rect">
            <a:avLst/>
          </a:prstGeom>
        </p:spPr>
      </p:pic>
    </p:spTree>
    <p:extLst>
      <p:ext uri="{BB962C8B-B14F-4D97-AF65-F5344CB8AC3E}">
        <p14:creationId xmlns:p14="http://schemas.microsoft.com/office/powerpoint/2010/main" val="104321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509" y="166251"/>
            <a:ext cx="6650182" cy="33250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509" y="3541940"/>
            <a:ext cx="6650182" cy="1662545"/>
          </a:xfrm>
          <a:prstGeom prst="rect">
            <a:avLst/>
          </a:prstGeom>
        </p:spPr>
      </p:pic>
    </p:spTree>
    <p:extLst>
      <p:ext uri="{BB962C8B-B14F-4D97-AF65-F5344CB8AC3E}">
        <p14:creationId xmlns:p14="http://schemas.microsoft.com/office/powerpoint/2010/main" val="1158865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509" y="166257"/>
            <a:ext cx="6650182" cy="332509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509" y="3541955"/>
            <a:ext cx="6650182" cy="1662545"/>
          </a:xfrm>
          <a:prstGeom prst="rect">
            <a:avLst/>
          </a:prstGeom>
        </p:spPr>
      </p:pic>
    </p:spTree>
    <p:extLst>
      <p:ext uri="{BB962C8B-B14F-4D97-AF65-F5344CB8AC3E}">
        <p14:creationId xmlns:p14="http://schemas.microsoft.com/office/powerpoint/2010/main" val="90102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457089"/>
            <a:ext cx="6229653" cy="2063474"/>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Bearded seal results tell a nice story and aligns with our understanding of their ecology</a:t>
            </a:r>
          </a:p>
          <a:p>
            <a:pPr marL="0" indent="0" algn="ctr">
              <a:buNone/>
            </a:pPr>
            <a:r>
              <a:rPr lang="en-US" sz="2400" i="1" dirty="0" smtClean="0">
                <a:solidFill>
                  <a:schemeClr val="tx2"/>
                </a:solidFill>
                <a:latin typeface="Cambria" charset="0"/>
                <a:ea typeface="Cambria" charset="0"/>
                <a:cs typeface="Cambria" charset="0"/>
              </a:rPr>
              <a:t>Ribbon and spotted seals remind us we still have more work to do</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2509" y="2935829"/>
            <a:ext cx="6650182" cy="1944455"/>
          </a:xfrm>
          <a:prstGeom prst="rect">
            <a:avLst/>
          </a:prstGeom>
        </p:spPr>
      </p:pic>
    </p:spTree>
    <p:extLst>
      <p:ext uri="{BB962C8B-B14F-4D97-AF65-F5344CB8AC3E}">
        <p14:creationId xmlns:p14="http://schemas.microsoft.com/office/powerpoint/2010/main" val="9027996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p:txBody>
          <a:bodyPr/>
          <a:lstStyle/>
          <a:p>
            <a:r>
              <a:rPr lang="en-US" dirty="0" smtClean="0"/>
              <a:t>Still just a ‘proof of concept’</a:t>
            </a:r>
          </a:p>
          <a:p>
            <a:endParaRPr lang="en-US" dirty="0"/>
          </a:p>
          <a:p>
            <a:r>
              <a:rPr lang="en-US" dirty="0" smtClean="0"/>
              <a:t>Fix transition probabilities so they are one-way</a:t>
            </a:r>
          </a:p>
          <a:p>
            <a:r>
              <a:rPr lang="en-US" dirty="0" smtClean="0"/>
              <a:t>Separate out individual heterogeneity </a:t>
            </a:r>
          </a:p>
          <a:p>
            <a:r>
              <a:rPr lang="en-US" dirty="0" smtClean="0"/>
              <a:t>Explore other time steps for observations</a:t>
            </a:r>
          </a:p>
          <a:p>
            <a:r>
              <a:rPr lang="en-US" dirty="0" smtClean="0"/>
              <a:t>Explore additional sensor data</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225756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2509" y="2905845"/>
            <a:ext cx="6650182" cy="1662545"/>
          </a:xfrm>
          <a:prstGeom prst="rect">
            <a:avLst/>
          </a:prstGeom>
        </p:spPr>
      </p:pic>
      <p:cxnSp>
        <p:nvCxnSpPr>
          <p:cNvPr id="4" name="Straight Connector 3"/>
          <p:cNvCxnSpPr/>
          <p:nvPr/>
        </p:nvCxnSpPr>
        <p:spPr>
          <a:xfrm>
            <a:off x="3625795" y="3172570"/>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621032" y="3173901"/>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1204511"/>
            <a:ext cx="6229653" cy="1290009"/>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smtClean="0">
                <a:solidFill>
                  <a:schemeClr val="tx2"/>
                </a:solidFill>
                <a:latin typeface="Cambria" charset="0"/>
                <a:ea typeface="Cambria" charset="0"/>
                <a:cs typeface="Cambria" charset="0"/>
              </a:rPr>
              <a:t>Bio-logging </a:t>
            </a:r>
            <a:r>
              <a:rPr lang="en-US" sz="2400" i="1" dirty="0" smtClean="0">
                <a:solidFill>
                  <a:schemeClr val="tx2"/>
                </a:solidFill>
                <a:latin typeface="Cambria" charset="0"/>
                <a:ea typeface="Cambria" charset="0"/>
                <a:cs typeface="Cambria" charset="0"/>
              </a:rPr>
              <a:t>provides our best insight into the seasonal timing of key life-history events</a:t>
            </a:r>
          </a:p>
          <a:p>
            <a:pPr marL="0" indent="0" algn="ctr">
              <a:buNone/>
            </a:pPr>
            <a:r>
              <a:rPr lang="en-US" sz="2400" i="1" dirty="0" smtClean="0">
                <a:solidFill>
                  <a:schemeClr val="tx2"/>
                </a:solidFill>
                <a:latin typeface="Cambria" charset="0"/>
                <a:ea typeface="Cambria" charset="0"/>
                <a:cs typeface="Cambria" charset="0"/>
              </a:rPr>
              <a:t>Could prove a useful tool for measuring change</a:t>
            </a:r>
            <a:endParaRPr lang="en-US" dirty="0"/>
          </a:p>
        </p:txBody>
      </p:sp>
    </p:spTree>
    <p:extLst>
      <p:ext uri="{BB962C8B-B14F-4D97-AF65-F5344CB8AC3E}">
        <p14:creationId xmlns:p14="http://schemas.microsoft.com/office/powerpoint/2010/main" val="1686922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056" y="2894275"/>
            <a:ext cx="6066845" cy="1343770"/>
          </a:xfrm>
          <a:ln>
            <a:solidFill>
              <a:schemeClr val="tx2"/>
            </a:solidFill>
          </a:ln>
        </p:spPr>
        <p:txBody>
          <a:bodyPr>
            <a:normAutofit/>
          </a:bodyPr>
          <a:lstStyle/>
          <a:p>
            <a:pPr marL="0" indent="0">
              <a:buNone/>
            </a:pPr>
            <a:r>
              <a:rPr lang="en-US" sz="1600" dirty="0">
                <a:solidFill>
                  <a:schemeClr val="tx2"/>
                </a:solidFill>
                <a:latin typeface="+mj-lt"/>
                <a:ea typeface="Cambria" charset="0"/>
                <a:cs typeface="Cambria" charset="0"/>
              </a:rPr>
              <a:t/>
            </a:r>
            <a:br>
              <a:rPr lang="en-US" sz="1600" dirty="0">
                <a:solidFill>
                  <a:schemeClr val="tx2"/>
                </a:solidFill>
                <a:latin typeface="+mj-lt"/>
                <a:ea typeface="Cambria" charset="0"/>
                <a:cs typeface="Cambria" charset="0"/>
              </a:rPr>
            </a:br>
            <a:r>
              <a:rPr lang="en-US" sz="1600" cap="all" dirty="0" smtClean="0">
                <a:latin typeface="+mj-lt"/>
              </a:rPr>
              <a:t>DISCLAIMER</a:t>
            </a:r>
            <a:endParaRPr lang="en-US" sz="1600" cap="all" dirty="0">
              <a:latin typeface="+mj-lt"/>
            </a:endParaRPr>
          </a:p>
          <a:p>
            <a:pPr marL="0" indent="0">
              <a:buNone/>
            </a:pPr>
            <a:r>
              <a:rPr lang="en-US" sz="1600" dirty="0">
                <a:latin typeface="+mj-lt"/>
              </a:rPr>
              <a:t>The scientific results and conclusions, as well as any views or opinions expressed herein, are those of the author(s) and do not necessarily reflect those of NOAA or the Department of Commerce</a:t>
            </a:r>
          </a:p>
          <a:p>
            <a:pPr marL="0" indent="0">
              <a:buNone/>
            </a:pPr>
            <a:endParaRPr lang="en-US" sz="1600" dirty="0">
              <a:latin typeface="+mj-lt"/>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176391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Seasons</a:t>
            </a:r>
            <a:endParaRPr lang="en-US" dirty="0"/>
          </a:p>
        </p:txBody>
      </p:sp>
      <p:sp>
        <p:nvSpPr>
          <p:cNvPr id="3" name="Content Placeholder 2"/>
          <p:cNvSpPr>
            <a:spLocks noGrp="1"/>
          </p:cNvSpPr>
          <p:nvPr>
            <p:ph idx="1"/>
          </p:nvPr>
        </p:nvSpPr>
        <p:spPr>
          <a:xfrm>
            <a:off x="1279148" y="1452407"/>
            <a:ext cx="4756903" cy="2083812"/>
          </a:xfrm>
          <a:ln>
            <a:solidFill>
              <a:schemeClr val="tx2"/>
            </a:solidFill>
          </a:ln>
        </p:spPr>
        <p:txBody>
          <a:bodyPr>
            <a:normAutofit/>
          </a:body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The </a:t>
            </a:r>
            <a:r>
              <a:rPr lang="en-US" sz="2400" i="1" dirty="0">
                <a:solidFill>
                  <a:schemeClr val="tx2"/>
                </a:solidFill>
                <a:latin typeface="Cambria" charset="0"/>
                <a:ea typeface="Cambria" charset="0"/>
                <a:cs typeface="Cambria" charset="0"/>
              </a:rPr>
              <a:t>seasonal timing of key, annual life history events is an important component of many species' ecology.</a:t>
            </a:r>
          </a:p>
          <a:p>
            <a:pPr marL="0" indent="0" algn="ctr">
              <a:buNone/>
            </a:pPr>
            <a:endParaRPr lang="en-US" dirty="0"/>
          </a:p>
          <a:p>
            <a:pPr marL="0" indent="0">
              <a:buNone/>
            </a:pP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770018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Seasons</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pic>
        <p:nvPicPr>
          <p:cNvPr id="7" name="Content Placeholder 6"/>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502920" y="1873780"/>
            <a:ext cx="2819400" cy="2584704"/>
          </a:xfrm>
        </p:spPr>
      </p:pic>
      <p:sp>
        <p:nvSpPr>
          <p:cNvPr id="8" name="Content Placeholder 2"/>
          <p:cNvSpPr txBox="1">
            <a:spLocks/>
          </p:cNvSpPr>
          <p:nvPr/>
        </p:nvSpPr>
        <p:spPr>
          <a:xfrm>
            <a:off x="3843716" y="1488935"/>
            <a:ext cx="2968563" cy="2969549"/>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The </a:t>
            </a:r>
            <a:r>
              <a:rPr lang="en-US" sz="2400" i="1" dirty="0">
                <a:solidFill>
                  <a:schemeClr val="tx2"/>
                </a:solidFill>
                <a:latin typeface="Cambria" charset="0"/>
                <a:ea typeface="Cambria" charset="0"/>
                <a:cs typeface="Cambria" charset="0"/>
              </a:rPr>
              <a:t>timing of key life history events is well documented only for species found in accessible rookeries, breeding areas, or migratory corridors.</a:t>
            </a:r>
            <a:endParaRPr lang="en-US" dirty="0" smtClean="0"/>
          </a:p>
          <a:p>
            <a:pPr marL="0" indent="0">
              <a:buFont typeface="Arial" panose="020B0604020202020204" pitchFamily="34" charset="0"/>
              <a:buNone/>
            </a:pPr>
            <a:endParaRPr lang="en-US" dirty="0"/>
          </a:p>
        </p:txBody>
      </p:sp>
      <p:sp>
        <p:nvSpPr>
          <p:cNvPr id="9" name="TextBox 8"/>
          <p:cNvSpPr txBox="1"/>
          <p:nvPr/>
        </p:nvSpPr>
        <p:spPr>
          <a:xfrm>
            <a:off x="664220" y="4488267"/>
            <a:ext cx="2658100" cy="230832"/>
          </a:xfrm>
          <a:prstGeom prst="rect">
            <a:avLst/>
          </a:prstGeom>
          <a:noFill/>
        </p:spPr>
        <p:txBody>
          <a:bodyPr wrap="none" rtlCol="0">
            <a:spAutoFit/>
          </a:bodyPr>
          <a:lstStyle/>
          <a:p>
            <a:r>
              <a:rPr lang="en-US" sz="900" dirty="0" smtClean="0"/>
              <a:t>Point Reyes National Seashore, National </a:t>
            </a:r>
            <a:r>
              <a:rPr lang="en-US" sz="900" smtClean="0"/>
              <a:t>Park Service</a:t>
            </a:r>
            <a:endParaRPr lang="en-US" sz="900"/>
          </a:p>
        </p:txBody>
      </p:sp>
    </p:spTree>
    <p:extLst>
      <p:ext uri="{BB962C8B-B14F-4D97-AF65-F5344CB8AC3E}">
        <p14:creationId xmlns:p14="http://schemas.microsoft.com/office/powerpoint/2010/main" val="232251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457089"/>
            <a:ext cx="6229653" cy="1594348"/>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Our knowledge of seasonal timing for species widely dispersed in inaccessible or remote habitats is poor.</a:t>
            </a:r>
            <a:endParaRPr lang="en-US" dirty="0"/>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2509" y="2119386"/>
            <a:ext cx="6650182" cy="2790185"/>
          </a:xfrm>
          <a:prstGeom prst="rect">
            <a:avLst/>
          </a:prstGeom>
        </p:spPr>
      </p:pic>
    </p:spTree>
    <p:extLst>
      <p:ext uri="{BB962C8B-B14F-4D97-AF65-F5344CB8AC3E}">
        <p14:creationId xmlns:p14="http://schemas.microsoft.com/office/powerpoint/2010/main" val="2114041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Change in Arctic Species</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Content Placeholder 2"/>
          <p:cNvSpPr txBox="1">
            <a:spLocks/>
          </p:cNvSpPr>
          <p:nvPr/>
        </p:nvSpPr>
        <p:spPr>
          <a:xfrm>
            <a:off x="502920" y="1395343"/>
            <a:ext cx="6229653" cy="2063474"/>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Key life-history events in Arctic species are often closely tied to sea-ice, weather, ocean productivity, and a range of other factors predicted to </a:t>
            </a:r>
            <a:r>
              <a:rPr lang="en-US" sz="2400" i="1" smtClean="0">
                <a:solidFill>
                  <a:schemeClr val="tx2"/>
                </a:solidFill>
                <a:latin typeface="Cambria" charset="0"/>
                <a:ea typeface="Cambria" charset="0"/>
                <a:cs typeface="Cambria" charset="0"/>
              </a:rPr>
              <a:t>change dramatically</a:t>
            </a:r>
            <a:endParaRPr lang="en-US" dirty="0"/>
          </a:p>
        </p:txBody>
      </p:sp>
    </p:spTree>
    <p:extLst>
      <p:ext uri="{BB962C8B-B14F-4D97-AF65-F5344CB8AC3E}">
        <p14:creationId xmlns:p14="http://schemas.microsoft.com/office/powerpoint/2010/main" val="533730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Seasonal Misalignment</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3843716" y="2111793"/>
            <a:ext cx="2968563" cy="2346691"/>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Seasonal periods important to marine mammals often do not align well with </a:t>
            </a:r>
            <a:r>
              <a:rPr lang="en-US" sz="2400" i="1">
                <a:solidFill>
                  <a:schemeClr val="tx2"/>
                </a:solidFill>
                <a:latin typeface="Cambria" charset="0"/>
                <a:ea typeface="Cambria" charset="0"/>
                <a:cs typeface="Cambria" charset="0"/>
              </a:rPr>
              <a:t>typical </a:t>
            </a:r>
            <a:r>
              <a:rPr lang="en-US" sz="2400" i="1" smtClean="0">
                <a:solidFill>
                  <a:schemeClr val="tx2"/>
                </a:solidFill>
                <a:latin typeface="Cambria" charset="0"/>
                <a:ea typeface="Cambria" charset="0"/>
                <a:cs typeface="Cambria" charset="0"/>
              </a:rPr>
              <a:t>labels.</a:t>
            </a:r>
            <a:endParaRPr lang="en-US" dirty="0"/>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502920" y="2111793"/>
            <a:ext cx="3128921" cy="2346691"/>
          </a:xfrm>
        </p:spPr>
      </p:pic>
    </p:spTree>
    <p:extLst>
      <p:ext uri="{BB962C8B-B14F-4D97-AF65-F5344CB8AC3E}">
        <p14:creationId xmlns:p14="http://schemas.microsoft.com/office/powerpoint/2010/main" val="208775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From Bio-loggers</a:t>
            </a:r>
            <a:endParaRPr lang="en-US" dirty="0"/>
          </a:p>
        </p:txBody>
      </p:sp>
      <p:sp>
        <p:nvSpPr>
          <p:cNvPr id="3" name="Content Placeholder 2"/>
          <p:cNvSpPr>
            <a:spLocks noGrp="1"/>
          </p:cNvSpPr>
          <p:nvPr>
            <p:ph sz="half" idx="1"/>
          </p:nvPr>
        </p:nvSpPr>
        <p:spPr/>
        <p:txBody>
          <a:bodyPr/>
          <a:lstStyle/>
          <a:p>
            <a:r>
              <a:rPr lang="en-US" dirty="0"/>
              <a:t>Fine-scale </a:t>
            </a:r>
            <a:r>
              <a:rPr lang="en-US" dirty="0" smtClean="0"/>
              <a:t>observations</a:t>
            </a:r>
          </a:p>
          <a:p>
            <a:r>
              <a:rPr lang="en-US" dirty="0" smtClean="0"/>
              <a:t>Deployment </a:t>
            </a:r>
            <a:r>
              <a:rPr lang="en-US" dirty="0"/>
              <a:t>lengths of several </a:t>
            </a:r>
            <a:r>
              <a:rPr lang="en-US" dirty="0" smtClean="0"/>
              <a:t>months</a:t>
            </a:r>
          </a:p>
          <a:p>
            <a:r>
              <a:rPr lang="en-US" dirty="0" smtClean="0"/>
              <a:t>Record both </a:t>
            </a:r>
            <a:r>
              <a:rPr lang="en-US" dirty="0"/>
              <a:t>movement and </a:t>
            </a:r>
            <a:r>
              <a:rPr lang="en-US" dirty="0" smtClean="0"/>
              <a:t>behavior</a:t>
            </a:r>
          </a:p>
          <a:p>
            <a:endParaRPr lang="en-US" dirty="0"/>
          </a:p>
        </p:txBody>
      </p:sp>
      <p:sp>
        <p:nvSpPr>
          <p:cNvPr id="4" name="Content Placeholder 3"/>
          <p:cNvSpPr>
            <a:spLocks noGrp="1"/>
          </p:cNvSpPr>
          <p:nvPr>
            <p:ph sz="half" idx="2"/>
          </p:nvPr>
        </p:nvSpPr>
        <p:spPr/>
        <p:txBody>
          <a:bodyPr/>
          <a:lstStyle/>
          <a:p>
            <a:r>
              <a:rPr lang="en-US" dirty="0" smtClean="0"/>
              <a:t>Data can be noisy</a:t>
            </a:r>
          </a:p>
          <a:p>
            <a:r>
              <a:rPr lang="en-US" dirty="0" smtClean="0"/>
              <a:t>Large datasets</a:t>
            </a:r>
          </a:p>
          <a:p>
            <a:r>
              <a:rPr lang="en-US" dirty="0" smtClean="0"/>
              <a:t>Position Error</a:t>
            </a:r>
          </a:p>
          <a:p>
            <a:r>
              <a:rPr lang="en-US" dirty="0" smtClean="0"/>
              <a:t>Irregular in Time</a:t>
            </a:r>
          </a:p>
          <a:p>
            <a:r>
              <a:rPr lang="en-US" dirty="0" smtClean="0"/>
              <a:t>Missing Data</a:t>
            </a: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214382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Markov Models</a:t>
            </a:r>
            <a:endParaRPr lang="en-US" dirty="0"/>
          </a:p>
        </p:txBody>
      </p:sp>
      <p:sp>
        <p:nvSpPr>
          <p:cNvPr id="3" name="Content Placeholder 2"/>
          <p:cNvSpPr>
            <a:spLocks noGrp="1"/>
          </p:cNvSpPr>
          <p:nvPr>
            <p:ph idx="1"/>
          </p:nvPr>
        </p:nvSpPr>
        <p:spPr/>
        <p:txBody>
          <a:bodyPr/>
          <a:lstStyle/>
          <a:p>
            <a:r>
              <a:rPr lang="en-US" dirty="0"/>
              <a:t>P</a:t>
            </a:r>
            <a:r>
              <a:rPr lang="en-US" dirty="0" smtClean="0"/>
              <a:t>attern </a:t>
            </a:r>
            <a:r>
              <a:rPr lang="en-US" dirty="0"/>
              <a:t>recognition in noisy time </a:t>
            </a:r>
            <a:r>
              <a:rPr lang="en-US" dirty="0" smtClean="0"/>
              <a:t>series</a:t>
            </a:r>
          </a:p>
          <a:p>
            <a:r>
              <a:rPr lang="en-US" dirty="0" smtClean="0"/>
              <a:t>Previously </a:t>
            </a:r>
            <a:r>
              <a:rPr lang="en-US" dirty="0"/>
              <a:t>used </a:t>
            </a:r>
            <a:r>
              <a:rPr lang="en-US" dirty="0" smtClean="0"/>
              <a:t>to </a:t>
            </a:r>
            <a:r>
              <a:rPr lang="en-US" dirty="0"/>
              <a:t>identify behavioral </a:t>
            </a:r>
            <a:r>
              <a:rPr lang="en-US" dirty="0" smtClean="0"/>
              <a:t>states</a:t>
            </a:r>
          </a:p>
          <a:p>
            <a:pPr marL="365760" lvl="1" indent="0">
              <a:buNone/>
            </a:pPr>
            <a:r>
              <a:rPr lang="en-US" dirty="0" smtClean="0"/>
              <a:t>(e.g. foraging, transit, resting)</a:t>
            </a:r>
          </a:p>
          <a:p>
            <a:r>
              <a:rPr lang="en-US" dirty="0" smtClean="0"/>
              <a:t>Widely used; existing tools</a:t>
            </a:r>
          </a:p>
          <a:p>
            <a:endParaRPr lang="en-US" dirty="0" smtClean="0"/>
          </a:p>
          <a:p>
            <a:r>
              <a:rPr lang="en-US" dirty="0" smtClean="0"/>
              <a:t>Behavioral </a:t>
            </a:r>
            <a:r>
              <a:rPr lang="en-US" dirty="0"/>
              <a:t>states are, typically, shorter time </a:t>
            </a:r>
            <a:r>
              <a:rPr lang="en-US" dirty="0" smtClean="0"/>
              <a:t>steps</a:t>
            </a:r>
          </a:p>
          <a:p>
            <a:r>
              <a:rPr lang="en-US" dirty="0" smtClean="0"/>
              <a:t>Duration </a:t>
            </a:r>
            <a:r>
              <a:rPr lang="en-US" dirty="0"/>
              <a:t>in a state is not dependent on time already spent in a state</a:t>
            </a: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719602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3384</TotalTime>
  <Words>646</Words>
  <Application>Microsoft Macintosh PowerPoint</Application>
  <PresentationFormat>Custom</PresentationFormat>
  <Paragraphs>122</Paragraphs>
  <Slides>28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vt:lpstr>
      <vt:lpstr>Calibri</vt:lpstr>
      <vt:lpstr>Calibri Light</vt:lpstr>
      <vt:lpstr>Cambria</vt:lpstr>
      <vt:lpstr>Courier</vt:lpstr>
      <vt:lpstr>Office Theme</vt:lpstr>
      <vt:lpstr>Estimating Seasonal Behavior States from  Bio-logging Sensor Data</vt:lpstr>
      <vt:lpstr>PowerPoint Presentation</vt:lpstr>
      <vt:lpstr>The Importance of Seasons</vt:lpstr>
      <vt:lpstr>The Importance of Seasons</vt:lpstr>
      <vt:lpstr>PowerPoint Presentation</vt:lpstr>
      <vt:lpstr>Expected Change in Arctic Species</vt:lpstr>
      <vt:lpstr>Seasonal Misalignment</vt:lpstr>
      <vt:lpstr>Data From Bio-loggers</vt:lpstr>
      <vt:lpstr>Hidden Markov Models</vt:lpstr>
      <vt:lpstr>Multivariate Hidden Semi-Markov</vt:lpstr>
      <vt:lpstr>Multivariate Hidden Semi-Markov</vt:lpstr>
      <vt:lpstr>Animal Movement Model</vt:lpstr>
      <vt:lpstr>PowerPoint Presentation</vt:lpstr>
      <vt:lpstr>PowerPoint Presentation</vt:lpstr>
      <vt:lpstr>mhsmm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Considerations</vt:lpstr>
      <vt:lpstr>Conclusions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M London</dc:creator>
  <cp:lastModifiedBy>Josh M London</cp:lastModifiedBy>
  <cp:revision>47</cp:revision>
  <dcterms:created xsi:type="dcterms:W3CDTF">2015-12-12T06:43:38Z</dcterms:created>
  <dcterms:modified xsi:type="dcterms:W3CDTF">2015-12-23T21:10:48Z</dcterms:modified>
</cp:coreProperties>
</file>